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Libre Baskerville"/>
      <p:regular r:id="rId15"/>
    </p:embeddedFont>
    <p:embeddedFont>
      <p:font typeface="Libre Baskerville"/>
      <p:regular r:id="rId16"/>
    </p:embeddedFon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83876"/>
            <a:ext cx="7556421" cy="354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Oncology Hospital: Improving Cancer Treatment and Financial Access Through Data-Driven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36793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Leveraging data to enhance patient care and optimize resource allocation.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36579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6373416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6348889"/>
            <a:ext cx="181927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9495A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Alaya Aba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1558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Patient and Surgery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573304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800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Patients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429053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334 patients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107067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Surgeries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582429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 surgeries performed overall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5888"/>
            <a:ext cx="115277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Demographic Analysis: Age and Gender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21643"/>
            <a:ext cx="29412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Gender Distribution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0278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Females: 98.8% (majority)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4498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Males: 1.2% (least affected)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621643"/>
            <a:ext cx="38995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 3 Age Groups Affected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202787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51-60 yrs: 27.84%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644985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41-50 yrs: 23.65%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5087183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61-70 yrs: 21.56%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873496" y="3621643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Lowest 3 Age Groups Affected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3496" y="455711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71-80 yrs: 14.67%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73496" y="499931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31-40 yrs: 6.29%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3496" y="544151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81-90 yrs: 5.99%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778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Cancer Stage Threat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8355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913465"/>
            <a:ext cx="30032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Highest Fatality Rate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Tumour Stage II with 11.38% fatality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70173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Implication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Focus efforts on early intervention for Stage II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4789"/>
            <a:ext cx="109392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Surgery Trends and Seasonal Patterns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05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 Surgeries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816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Other: 31.44%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238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Modified Radical Mastectomy: 28.74%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660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Simple Mastectomy: 20.06%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082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Lumpectomy: Least performed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400544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Seasonal Surgery Volume (from highest to lowest)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3360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Q2: 27.54%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7782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Q4: 26.65%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22041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Q3: 23.05%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6626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Q1: 22.75%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02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Insurance Utilization by Age Group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60182"/>
            <a:ext cx="7556421" cy="3266837"/>
          </a:xfrm>
          <a:prstGeom prst="roundRect">
            <a:avLst>
              <a:gd name="adj" fmla="val 104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36780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351151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51-60 Yrs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351151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27.84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401812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416183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41-50 Yrs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416183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23.65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66844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481214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61-70 Yrs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81214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21.56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531876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546246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71-80 Yrs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546246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14.67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596907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28224" y="611278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31-40 Yrs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802624" y="611278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6.29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868561"/>
            <a:ext cx="124190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Patient Outcome Analysis by Surgery Type</a:t>
            </a:r>
            <a:endParaRPr lang="en-US" sz="44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17502"/>
            <a:ext cx="1134070" cy="13608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54674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Other Surgeries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154674" y="2634734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23.95% recovery rate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78386"/>
            <a:ext cx="1134070" cy="13608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54674" y="3505200"/>
            <a:ext cx="43648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Modified Radical Mastectomy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154674" y="3995618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22.75% recovery rate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39270"/>
            <a:ext cx="1134070" cy="136088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54674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Lumpectomy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154674" y="5356503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17.07% recovery rate</a:t>
            </a:r>
            <a:endParaRPr lang="en-US" sz="17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000155"/>
            <a:ext cx="1134070" cy="136088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2154674" y="6226969"/>
            <a:ext cx="28997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Simple Mastectomy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2154674" y="6717387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Lowest success rate at 16.47%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738" y="449580"/>
            <a:ext cx="9667756" cy="510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 for Improvement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571738" y="1286708"/>
            <a:ext cx="163354" cy="980123"/>
          </a:xfrm>
          <a:prstGeom prst="roundRect">
            <a:avLst>
              <a:gd name="adj" fmla="val 15002"/>
            </a:avLst>
          </a:prstGeom>
          <a:solidFill>
            <a:srgbClr val="EAE8F3"/>
          </a:solidFill>
          <a:ln/>
        </p:spPr>
      </p:sp>
      <p:sp>
        <p:nvSpPr>
          <p:cNvPr id="4" name="Text 2"/>
          <p:cNvSpPr/>
          <p:nvPr/>
        </p:nvSpPr>
        <p:spPr>
          <a:xfrm>
            <a:off x="898446" y="1450062"/>
            <a:ext cx="2042041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 Campaigns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98446" y="1803202"/>
            <a:ext cx="13160216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Campaigns should be targeted more towards Females, especially within the age band of 51-60</a:t>
            </a:r>
            <a:endParaRPr lang="en-US" sz="1250" dirty="0"/>
          </a:p>
        </p:txBody>
      </p:sp>
      <p:sp>
        <p:nvSpPr>
          <p:cNvPr id="6" name="Shape 4"/>
          <p:cNvSpPr/>
          <p:nvPr/>
        </p:nvSpPr>
        <p:spPr>
          <a:xfrm>
            <a:off x="816769" y="2389346"/>
            <a:ext cx="163354" cy="980123"/>
          </a:xfrm>
          <a:prstGeom prst="roundRect">
            <a:avLst>
              <a:gd name="adj" fmla="val 15002"/>
            </a:avLst>
          </a:prstGeom>
          <a:solidFill>
            <a:srgbClr val="EAE8F3"/>
          </a:solidFill>
          <a:ln/>
        </p:spPr>
      </p:sp>
      <p:sp>
        <p:nvSpPr>
          <p:cNvPr id="7" name="Text 5"/>
          <p:cNvSpPr/>
          <p:nvPr/>
        </p:nvSpPr>
        <p:spPr>
          <a:xfrm>
            <a:off x="1143476" y="2552700"/>
            <a:ext cx="4066580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Prioritize Early Detection &amp; Treatment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43476" y="2905839"/>
            <a:ext cx="12915186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Invest in diagnostic equipment and immediate treatment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1061799" y="3491984"/>
            <a:ext cx="163354" cy="980123"/>
          </a:xfrm>
          <a:prstGeom prst="roundRect">
            <a:avLst>
              <a:gd name="adj" fmla="val 15002"/>
            </a:avLst>
          </a:prstGeom>
          <a:solidFill>
            <a:srgbClr val="EAE8F3"/>
          </a:solidFill>
          <a:ln/>
        </p:spPr>
      </p:sp>
      <p:sp>
        <p:nvSpPr>
          <p:cNvPr id="10" name="Text 8"/>
          <p:cNvSpPr/>
          <p:nvPr/>
        </p:nvSpPr>
        <p:spPr>
          <a:xfrm>
            <a:off x="1388507" y="3655338"/>
            <a:ext cx="2077879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Resource Allocation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88507" y="4008477"/>
            <a:ext cx="12670155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Emphasize “Other” and "Modified Radical Mastectomy" surgeries</a:t>
            </a:r>
            <a:endParaRPr lang="en-US" sz="1250" dirty="0"/>
          </a:p>
        </p:txBody>
      </p:sp>
      <p:sp>
        <p:nvSpPr>
          <p:cNvPr id="12" name="Shape 10"/>
          <p:cNvSpPr/>
          <p:nvPr/>
        </p:nvSpPr>
        <p:spPr>
          <a:xfrm>
            <a:off x="1306830" y="4594622"/>
            <a:ext cx="163354" cy="980123"/>
          </a:xfrm>
          <a:prstGeom prst="roundRect">
            <a:avLst>
              <a:gd name="adj" fmla="val 15002"/>
            </a:avLst>
          </a:prstGeom>
          <a:solidFill>
            <a:srgbClr val="EAE8F3"/>
          </a:solidFill>
          <a:ln/>
        </p:spPr>
      </p:sp>
      <p:sp>
        <p:nvSpPr>
          <p:cNvPr id="13" name="Text 11"/>
          <p:cNvSpPr/>
          <p:nvPr/>
        </p:nvSpPr>
        <p:spPr>
          <a:xfrm>
            <a:off x="1633538" y="4757976"/>
            <a:ext cx="2621756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Optimize Supply Timing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633538" y="5111115"/>
            <a:ext cx="12425124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Restock resources in Q1 and Q3</a:t>
            </a:r>
            <a:endParaRPr lang="en-US" sz="1250" dirty="0"/>
          </a:p>
        </p:txBody>
      </p:sp>
      <p:sp>
        <p:nvSpPr>
          <p:cNvPr id="15" name="Shape 13"/>
          <p:cNvSpPr/>
          <p:nvPr/>
        </p:nvSpPr>
        <p:spPr>
          <a:xfrm>
            <a:off x="1061799" y="5697260"/>
            <a:ext cx="163354" cy="980123"/>
          </a:xfrm>
          <a:prstGeom prst="roundRect">
            <a:avLst>
              <a:gd name="adj" fmla="val 15002"/>
            </a:avLst>
          </a:prstGeom>
          <a:solidFill>
            <a:srgbClr val="EAE8F3"/>
          </a:solidFill>
          <a:ln/>
        </p:spPr>
      </p:sp>
      <p:sp>
        <p:nvSpPr>
          <p:cNvPr id="16" name="Text 14"/>
          <p:cNvSpPr/>
          <p:nvPr/>
        </p:nvSpPr>
        <p:spPr>
          <a:xfrm>
            <a:off x="1388507" y="5860613"/>
            <a:ext cx="2618780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Expand Insurance Access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388507" y="6213753"/>
            <a:ext cx="12670155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Collaborate with insurers for all age bands, specifically ages 41-70</a:t>
            </a:r>
            <a:endParaRPr lang="en-US" sz="1250" dirty="0"/>
          </a:p>
        </p:txBody>
      </p:sp>
      <p:sp>
        <p:nvSpPr>
          <p:cNvPr id="18" name="Shape 16"/>
          <p:cNvSpPr/>
          <p:nvPr/>
        </p:nvSpPr>
        <p:spPr>
          <a:xfrm>
            <a:off x="816769" y="6799898"/>
            <a:ext cx="163354" cy="980123"/>
          </a:xfrm>
          <a:prstGeom prst="roundRect">
            <a:avLst>
              <a:gd name="adj" fmla="val 15002"/>
            </a:avLst>
          </a:prstGeom>
          <a:solidFill>
            <a:srgbClr val="EAE8F3"/>
          </a:solidFill>
          <a:ln/>
        </p:spPr>
      </p:sp>
      <p:sp>
        <p:nvSpPr>
          <p:cNvPr id="19" name="Text 17"/>
          <p:cNvSpPr/>
          <p:nvPr/>
        </p:nvSpPr>
        <p:spPr>
          <a:xfrm>
            <a:off x="1143476" y="6963251"/>
            <a:ext cx="3283148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Reevaluate Simple Mastectomy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43476" y="7316391"/>
            <a:ext cx="12915186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Review techniques and equipment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2025-07-16T19:17:06Z</dcterms:created>
  <dcterms:modified xsi:type="dcterms:W3CDTF">2025-07-16T19:17:06Z</dcterms:modified>
</cp:coreProperties>
</file>